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6" r:id="rId3"/>
    <p:sldId id="265" r:id="rId4"/>
    <p:sldId id="266" r:id="rId5"/>
    <p:sldId id="267" r:id="rId6"/>
    <p:sldId id="258" r:id="rId7"/>
    <p:sldId id="268" r:id="rId8"/>
    <p:sldId id="259" r:id="rId9"/>
    <p:sldId id="261" r:id="rId10"/>
    <p:sldId id="262" r:id="rId11"/>
    <p:sldId id="270" r:id="rId12"/>
    <p:sldId id="271" r:id="rId13"/>
    <p:sldId id="272" r:id="rId14"/>
    <p:sldId id="273" r:id="rId15"/>
    <p:sldId id="274" r:id="rId16"/>
    <p:sldId id="275" r:id="rId17"/>
    <p:sldId id="276" r:id="rId18"/>
    <p:sldId id="277" r:id="rId19"/>
    <p:sldId id="279" r:id="rId20"/>
  </p:sldIdLst>
  <p:sldSz cx="9144000" cy="6858000" type="screen4x3"/>
  <p:notesSz cx="6858000" cy="91440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17" name="Footer Placeholder 16"/>
          <p:cNvSpPr>
            <a:spLocks noGrp="1"/>
          </p:cNvSpPr>
          <p:nvPr>
            <p:ph type="ftr" sz="quarter" idx="11"/>
          </p:nvPr>
        </p:nvSpPr>
        <p:spPr/>
        <p:txBody>
          <a:bodyPr/>
          <a:lstStyle>
            <a:extLst/>
          </a:lstStyle>
          <a:p>
            <a:endParaRPr lang="hi-IN"/>
          </a:p>
        </p:txBody>
      </p:sp>
      <p:sp>
        <p:nvSpPr>
          <p:cNvPr id="29" name="Slide Number Placeholder 28"/>
          <p:cNvSpPr>
            <a:spLocks noGrp="1"/>
          </p:cNvSpPr>
          <p:nvPr>
            <p:ph type="sldNum" sz="quarter" idx="12"/>
          </p:nvPr>
        </p:nvSpPr>
        <p:spPr/>
        <p:txBody>
          <a:bodyPr/>
          <a:lstStyle>
            <a:extLst/>
          </a:lstStyle>
          <a:p>
            <a:fld id="{7DF33F8C-F33F-4265-8798-553F7513A966}" type="slidenum">
              <a:rPr lang="hi-IN" smtClean="0"/>
              <a:pPr/>
              <a:t>‹#›</a:t>
            </a:fld>
            <a:endParaRPr lang="hi-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5" name="Footer Placeholder 4"/>
          <p:cNvSpPr>
            <a:spLocks noGrp="1"/>
          </p:cNvSpPr>
          <p:nvPr>
            <p:ph type="ftr" sz="quarter" idx="11"/>
          </p:nvPr>
        </p:nvSpPr>
        <p:spPr/>
        <p:txBody>
          <a:bodyPr/>
          <a:lstStyle>
            <a:extLst/>
          </a:lstStyle>
          <a:p>
            <a:endParaRPr lang="hi-IN"/>
          </a:p>
        </p:txBody>
      </p:sp>
      <p:sp>
        <p:nvSpPr>
          <p:cNvPr id="6" name="Slide Number Placeholder 5"/>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5" name="Footer Placeholder 4"/>
          <p:cNvSpPr>
            <a:spLocks noGrp="1"/>
          </p:cNvSpPr>
          <p:nvPr>
            <p:ph type="ftr" sz="quarter" idx="11"/>
          </p:nvPr>
        </p:nvSpPr>
        <p:spPr/>
        <p:txBody>
          <a:bodyPr/>
          <a:lstStyle>
            <a:extLst/>
          </a:lstStyle>
          <a:p>
            <a:endParaRPr lang="hi-IN"/>
          </a:p>
        </p:txBody>
      </p:sp>
      <p:sp>
        <p:nvSpPr>
          <p:cNvPr id="6" name="Slide Number Placeholder 5"/>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5" name="Footer Placeholder 4"/>
          <p:cNvSpPr>
            <a:spLocks noGrp="1"/>
          </p:cNvSpPr>
          <p:nvPr>
            <p:ph type="ftr" sz="quarter" idx="11"/>
          </p:nvPr>
        </p:nvSpPr>
        <p:spPr/>
        <p:txBody>
          <a:bodyPr/>
          <a:lstStyle>
            <a:extLst/>
          </a:lstStyle>
          <a:p>
            <a:endParaRPr lang="hi-IN"/>
          </a:p>
        </p:txBody>
      </p:sp>
      <p:sp>
        <p:nvSpPr>
          <p:cNvPr id="6" name="Slide Number Placeholder 5"/>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5" name="Footer Placeholder 4"/>
          <p:cNvSpPr>
            <a:spLocks noGrp="1"/>
          </p:cNvSpPr>
          <p:nvPr>
            <p:ph type="ftr" sz="quarter" idx="11"/>
          </p:nvPr>
        </p:nvSpPr>
        <p:spPr/>
        <p:txBody>
          <a:bodyPr/>
          <a:lstStyle>
            <a:extLst/>
          </a:lstStyle>
          <a:p>
            <a:endParaRPr lang="hi-IN"/>
          </a:p>
        </p:txBody>
      </p:sp>
      <p:sp>
        <p:nvSpPr>
          <p:cNvPr id="6" name="Slide Number Placeholder 5"/>
          <p:cNvSpPr>
            <a:spLocks noGrp="1"/>
          </p:cNvSpPr>
          <p:nvPr>
            <p:ph type="sldNum" sz="quarter" idx="12"/>
          </p:nvPr>
        </p:nvSpPr>
        <p:spPr/>
        <p:txBody>
          <a:bodyPr/>
          <a:lstStyle>
            <a:extLst/>
          </a:lstStyle>
          <a:p>
            <a:fld id="{7DF33F8C-F33F-4265-8798-553F7513A966}" type="slidenum">
              <a:rPr lang="hi-IN" smtClean="0"/>
              <a:pPr/>
              <a:t>‹#›</a:t>
            </a:fld>
            <a:endParaRPr lang="hi-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6" name="Footer Placeholder 5"/>
          <p:cNvSpPr>
            <a:spLocks noGrp="1"/>
          </p:cNvSpPr>
          <p:nvPr>
            <p:ph type="ftr" sz="quarter" idx="11"/>
          </p:nvPr>
        </p:nvSpPr>
        <p:spPr/>
        <p:txBody>
          <a:bodyPr/>
          <a:lstStyle>
            <a:extLst/>
          </a:lstStyle>
          <a:p>
            <a:endParaRPr lang="hi-IN"/>
          </a:p>
        </p:txBody>
      </p:sp>
      <p:sp>
        <p:nvSpPr>
          <p:cNvPr id="7" name="Slide Number Placeholder 6"/>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8" name="Footer Placeholder 7"/>
          <p:cNvSpPr>
            <a:spLocks noGrp="1"/>
          </p:cNvSpPr>
          <p:nvPr>
            <p:ph type="ftr" sz="quarter" idx="11"/>
          </p:nvPr>
        </p:nvSpPr>
        <p:spPr/>
        <p:txBody>
          <a:bodyPr/>
          <a:lstStyle>
            <a:extLst/>
          </a:lstStyle>
          <a:p>
            <a:endParaRPr lang="hi-IN"/>
          </a:p>
        </p:txBody>
      </p:sp>
      <p:sp>
        <p:nvSpPr>
          <p:cNvPr id="9" name="Slide Number Placeholder 8"/>
          <p:cNvSpPr>
            <a:spLocks noGrp="1"/>
          </p:cNvSpPr>
          <p:nvPr>
            <p:ph type="sldNum" sz="quarter" idx="12"/>
          </p:nvPr>
        </p:nvSpPr>
        <p:spPr/>
        <p:txBody>
          <a:bodyPr/>
          <a:lstStyle>
            <a:extLst/>
          </a:lstStyle>
          <a:p>
            <a:fld id="{7DF33F8C-F33F-4265-8798-553F7513A966}" type="slidenum">
              <a:rPr lang="hi-IN" smtClean="0"/>
              <a:pPr/>
              <a:t>‹#›</a:t>
            </a:fld>
            <a:endParaRPr lang="hi-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4" name="Footer Placeholder 3"/>
          <p:cNvSpPr>
            <a:spLocks noGrp="1"/>
          </p:cNvSpPr>
          <p:nvPr>
            <p:ph type="ftr" sz="quarter" idx="11"/>
          </p:nvPr>
        </p:nvSpPr>
        <p:spPr/>
        <p:txBody>
          <a:bodyPr/>
          <a:lstStyle>
            <a:extLst/>
          </a:lstStyle>
          <a:p>
            <a:endParaRPr lang="hi-IN"/>
          </a:p>
        </p:txBody>
      </p:sp>
      <p:sp>
        <p:nvSpPr>
          <p:cNvPr id="5" name="Slide Number Placeholder 4"/>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3" name="Footer Placeholder 2"/>
          <p:cNvSpPr>
            <a:spLocks noGrp="1"/>
          </p:cNvSpPr>
          <p:nvPr>
            <p:ph type="ftr" sz="quarter" idx="11"/>
          </p:nvPr>
        </p:nvSpPr>
        <p:spPr/>
        <p:txBody>
          <a:bodyPr/>
          <a:lstStyle>
            <a:extLst/>
          </a:lstStyle>
          <a:p>
            <a:endParaRPr lang="hi-IN"/>
          </a:p>
        </p:txBody>
      </p:sp>
      <p:sp>
        <p:nvSpPr>
          <p:cNvPr id="4" name="Slide Number Placeholder 3"/>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37BA0E-A21B-49B3-8CC2-B8252DD00FF2}" type="datetimeFigureOut">
              <a:rPr lang="hi-IN" smtClean="0"/>
              <a:pPr/>
              <a:t>रविवार, 18 चैत्र 1940</a:t>
            </a:fld>
            <a:endParaRPr lang="hi-IN"/>
          </a:p>
        </p:txBody>
      </p:sp>
      <p:sp>
        <p:nvSpPr>
          <p:cNvPr id="6" name="Footer Placeholder 5"/>
          <p:cNvSpPr>
            <a:spLocks noGrp="1"/>
          </p:cNvSpPr>
          <p:nvPr>
            <p:ph type="ftr" sz="quarter" idx="11"/>
          </p:nvPr>
        </p:nvSpPr>
        <p:spPr/>
        <p:txBody>
          <a:bodyPr/>
          <a:lstStyle>
            <a:extLst/>
          </a:lstStyle>
          <a:p>
            <a:endParaRPr lang="hi-IN"/>
          </a:p>
        </p:txBody>
      </p:sp>
      <p:sp>
        <p:nvSpPr>
          <p:cNvPr id="7" name="Slide Number Placeholder 6"/>
          <p:cNvSpPr>
            <a:spLocks noGrp="1"/>
          </p:cNvSpPr>
          <p:nvPr>
            <p:ph type="sldNum" sz="quarter" idx="12"/>
          </p:nvPr>
        </p:nvSpPr>
        <p:spPr/>
        <p:txBody>
          <a:bodyPr/>
          <a:lstStyle>
            <a:extLst/>
          </a:lstStyle>
          <a:p>
            <a:fld id="{7DF33F8C-F33F-4265-8798-553F7513A966}" type="slidenum">
              <a:rPr lang="hi-IN" smtClean="0"/>
              <a:pPr/>
              <a:t>‹#›</a:t>
            </a:fld>
            <a:endParaRPr lang="hi-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837BA0E-A21B-49B3-8CC2-B8252DD00FF2}" type="datetimeFigureOut">
              <a:rPr lang="hi-IN" smtClean="0"/>
              <a:pPr/>
              <a:t>रविवार, 18 चैत्र 1940</a:t>
            </a:fld>
            <a:endParaRPr lang="hi-IN"/>
          </a:p>
        </p:txBody>
      </p:sp>
      <p:sp>
        <p:nvSpPr>
          <p:cNvPr id="6" name="Footer Placeholder 5"/>
          <p:cNvSpPr>
            <a:spLocks noGrp="1"/>
          </p:cNvSpPr>
          <p:nvPr>
            <p:ph type="ftr" sz="quarter" idx="11"/>
          </p:nvPr>
        </p:nvSpPr>
        <p:spPr>
          <a:xfrm>
            <a:off x="914400" y="55499"/>
            <a:ext cx="5562600" cy="365125"/>
          </a:xfrm>
        </p:spPr>
        <p:txBody>
          <a:bodyPr/>
          <a:lstStyle>
            <a:extLst/>
          </a:lstStyle>
          <a:p>
            <a:endParaRPr lang="hi-IN"/>
          </a:p>
        </p:txBody>
      </p:sp>
      <p:sp>
        <p:nvSpPr>
          <p:cNvPr id="7" name="Slide Number Placeholder 6"/>
          <p:cNvSpPr>
            <a:spLocks noGrp="1"/>
          </p:cNvSpPr>
          <p:nvPr>
            <p:ph type="sldNum" sz="quarter" idx="12"/>
          </p:nvPr>
        </p:nvSpPr>
        <p:spPr>
          <a:xfrm>
            <a:off x="8610600" y="55499"/>
            <a:ext cx="457200" cy="365125"/>
          </a:xfrm>
        </p:spPr>
        <p:txBody>
          <a:bodyPr/>
          <a:lstStyle>
            <a:extLst/>
          </a:lstStyle>
          <a:p>
            <a:fld id="{7DF33F8C-F33F-4265-8798-553F7513A966}" type="slidenum">
              <a:rPr lang="hi-IN" smtClean="0"/>
              <a:pPr/>
              <a:t>‹#›</a:t>
            </a:fld>
            <a:endParaRPr lang="hi-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837BA0E-A21B-49B3-8CC2-B8252DD00FF2}" type="datetimeFigureOut">
              <a:rPr lang="hi-IN" smtClean="0"/>
              <a:pPr/>
              <a:t>रविवार, 18 चैत्र 1940</a:t>
            </a:fld>
            <a:endParaRPr lang="hi-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hi-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DF33F8C-F33F-4265-8798-553F7513A966}" type="slidenum">
              <a:rPr lang="hi-IN" smtClean="0"/>
              <a:pPr/>
              <a:t>‹#›</a:t>
            </a:fld>
            <a:endParaRPr lang="hi-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3200400"/>
            <a:ext cx="7772400" cy="1975104"/>
          </a:xfrm>
        </p:spPr>
        <p:txBody>
          <a:bodyPr/>
          <a:lstStyle/>
          <a:p>
            <a:pPr algn="r"/>
            <a:r>
              <a:rPr lang="en-US" sz="2400" dirty="0" err="1" smtClean="0"/>
              <a:t>Pooja</a:t>
            </a:r>
            <a:r>
              <a:rPr lang="en-US" sz="2400" dirty="0" smtClean="0"/>
              <a:t/>
            </a:r>
            <a:br>
              <a:rPr lang="en-US" sz="2400" dirty="0" smtClean="0"/>
            </a:br>
            <a:r>
              <a:rPr lang="en-US" sz="2400" dirty="0" err="1" smtClean="0"/>
              <a:t>programmer,cse</a:t>
            </a:r>
            <a:r>
              <a:rPr lang="en-US" sz="2400" dirty="0" smtClean="0"/>
              <a:t> department</a:t>
            </a:r>
            <a:endParaRPr lang="en-US" sz="2400" dirty="0"/>
          </a:p>
        </p:txBody>
      </p:sp>
      <p:sp>
        <p:nvSpPr>
          <p:cNvPr id="5" name="Subtitle 4"/>
          <p:cNvSpPr>
            <a:spLocks noGrp="1"/>
          </p:cNvSpPr>
          <p:nvPr>
            <p:ph type="subTitle" idx="1"/>
          </p:nvPr>
        </p:nvSpPr>
        <p:spPr>
          <a:xfrm>
            <a:off x="914400" y="838200"/>
            <a:ext cx="7772400" cy="990600"/>
          </a:xfrm>
        </p:spPr>
        <p:txBody>
          <a:bodyPr>
            <a:normAutofit/>
          </a:bodyPr>
          <a:lstStyle/>
          <a:p>
            <a:pPr algn="ctr"/>
            <a:r>
              <a:rPr lang="en-US" sz="4400" dirty="0" smtClean="0"/>
              <a:t>Securing Data over Internet</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62500" lnSpcReduction="20000"/>
          </a:bodyPr>
          <a:lstStyle/>
          <a:p>
            <a:r>
              <a:rPr lang="en-US" sz="3400" dirty="0" smtClean="0"/>
              <a:t>The digital signature for a message is generated in two steps:</a:t>
            </a:r>
          </a:p>
          <a:p>
            <a:pPr marL="514350" indent="-514350">
              <a:buAutoNum type="arabicPeriod"/>
            </a:pPr>
            <a:r>
              <a:rPr lang="en-US" sz="3400" dirty="0" smtClean="0"/>
              <a:t>A message digest is generated. A message digest is a summary of the message. The message digest is generated using a set of hashing algorithms.</a:t>
            </a:r>
          </a:p>
          <a:p>
            <a:pPr marL="514350" indent="-514350">
              <a:buAutoNum type="arabicPeriod"/>
            </a:pPr>
            <a:r>
              <a:rPr lang="en-US" sz="3400" dirty="0" smtClean="0"/>
              <a:t>The message digest is encrypted using the sender’s private key. The resulting encrypted message digest is the digital signature.</a:t>
            </a:r>
          </a:p>
          <a:p>
            <a:pPr marL="514350" indent="-514350">
              <a:buNone/>
            </a:pPr>
            <a:r>
              <a:rPr lang="en-US" sz="3400" dirty="0" smtClean="0"/>
              <a:t>                   The digital signature is attached to the message and sent to the receiver. The receiver then does the following:</a:t>
            </a:r>
          </a:p>
          <a:p>
            <a:pPr marL="571500" indent="-571500">
              <a:buAutoNum type="romanLcParenBoth"/>
            </a:pPr>
            <a:r>
              <a:rPr lang="en-US" sz="3400" dirty="0" smtClean="0"/>
              <a:t>By using the sender’s public key, decrypts the digital signature to obtain the message digest generated by the sender.</a:t>
            </a:r>
          </a:p>
          <a:p>
            <a:pPr marL="571500" indent="-571500">
              <a:buAutoNum type="romanLcParenBoth"/>
            </a:pPr>
            <a:r>
              <a:rPr lang="en-US" sz="3400" dirty="0" smtClean="0"/>
              <a:t>Uses the same message digest algorithm used by the sender to generate a message digest of the received message.</a:t>
            </a:r>
          </a:p>
          <a:p>
            <a:pPr marL="571500" indent="-571500">
              <a:buAutoNum type="romanLcParenBoth"/>
            </a:pPr>
            <a:r>
              <a:rPr lang="en-US" sz="3400" dirty="0" smtClean="0"/>
              <a:t>Compares both message digest the one sent by the sender as digital signature and the one generated by the receiver. If they are not exactly the same, the message has been tampered with by a third party</a:t>
            </a:r>
            <a:r>
              <a:rPr lang="en-US" dirty="0" smtClean="0"/>
              <a:t>.</a:t>
            </a:r>
            <a:endParaRPr lang="hi-IN"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PGP ENCRYPTION</a:t>
            </a:r>
            <a:endParaRPr lang="hi-IN" dirty="0"/>
          </a:p>
        </p:txBody>
      </p:sp>
      <p:pic>
        <p:nvPicPr>
          <p:cNvPr id="4" name="Content Placeholder 3" descr="how_pgp_works3.jpg"/>
          <p:cNvPicPr>
            <a:picLocks noGrp="1" noChangeAspect="1"/>
          </p:cNvPicPr>
          <p:nvPr>
            <p:ph idx="1"/>
          </p:nvPr>
        </p:nvPicPr>
        <p:blipFill>
          <a:blip r:embed="rId2"/>
          <a:stretch>
            <a:fillRect/>
          </a:stretch>
        </p:blipFill>
        <p:spPr>
          <a:xfrm>
            <a:off x="914400" y="2042767"/>
            <a:ext cx="7772400" cy="4055165"/>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2">
                    <a:lumMod val="50000"/>
                  </a:schemeClr>
                </a:solidFill>
              </a:rPr>
              <a:t>PGP DECRYPTION</a:t>
            </a:r>
            <a:endParaRPr lang="hi-IN" dirty="0">
              <a:solidFill>
                <a:schemeClr val="tx2">
                  <a:lumMod val="50000"/>
                </a:schemeClr>
              </a:solidFill>
            </a:endParaRPr>
          </a:p>
        </p:txBody>
      </p:sp>
      <p:pic>
        <p:nvPicPr>
          <p:cNvPr id="4" name="Content Placeholder 3" descr="fig1-5.gif"/>
          <p:cNvPicPr>
            <a:picLocks noGrp="1" noChangeAspect="1"/>
          </p:cNvPicPr>
          <p:nvPr>
            <p:ph idx="1"/>
          </p:nvPr>
        </p:nvPicPr>
        <p:blipFill>
          <a:blip r:embed="rId2"/>
          <a:stretch>
            <a:fillRect/>
          </a:stretch>
        </p:blipFill>
        <p:spPr>
          <a:xfrm>
            <a:off x="504126" y="1981200"/>
            <a:ext cx="8272220" cy="3429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SSL ENCRYPTION</a:t>
            </a:r>
            <a:endParaRPr lang="en-IN" dirty="0"/>
          </a:p>
        </p:txBody>
      </p:sp>
      <p:sp>
        <p:nvSpPr>
          <p:cNvPr id="3" name="Content Placeholder 2"/>
          <p:cNvSpPr>
            <a:spLocks noGrp="1"/>
          </p:cNvSpPr>
          <p:nvPr>
            <p:ph idx="1"/>
          </p:nvPr>
        </p:nvSpPr>
        <p:spPr/>
        <p:txBody>
          <a:bodyPr/>
          <a:lstStyle/>
          <a:p>
            <a:r>
              <a:rPr lang="en-IN" dirty="0" smtClean="0"/>
              <a:t>SSL is primarily used to encrypt confidential data sent over an insecure network such as the Internet. In the HTTPS protocol, the types of data encrypted include the URL, the HTTP header, cookies and data submitted through forms. A web page secured with SSL has a URL that begins with “https://”.</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SSL ENCRYPTION</a:t>
            </a:r>
            <a:endParaRPr lang="en-IN" dirty="0"/>
          </a:p>
        </p:txBody>
      </p:sp>
      <p:pic>
        <p:nvPicPr>
          <p:cNvPr id="4" name="Content Placeholder 3" descr="4336.080613_0416_SSLHandshak1.png"/>
          <p:cNvPicPr>
            <a:picLocks noGrp="1" noChangeAspect="1"/>
          </p:cNvPicPr>
          <p:nvPr>
            <p:ph idx="1"/>
          </p:nvPr>
        </p:nvPicPr>
        <p:blipFill>
          <a:blip r:embed="rId2"/>
          <a:stretch>
            <a:fillRect/>
          </a:stretch>
        </p:blipFill>
        <p:spPr>
          <a:xfrm>
            <a:off x="1063042" y="2057400"/>
            <a:ext cx="7498695" cy="4038599"/>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CERTIFICATES</a:t>
            </a:r>
            <a:endParaRPr lang="en-IN" dirty="0"/>
          </a:p>
        </p:txBody>
      </p:sp>
      <p:sp>
        <p:nvSpPr>
          <p:cNvPr id="3" name="Content Placeholder 2"/>
          <p:cNvSpPr>
            <a:spLocks noGrp="1"/>
          </p:cNvSpPr>
          <p:nvPr>
            <p:ph idx="1"/>
          </p:nvPr>
        </p:nvSpPr>
        <p:spPr/>
        <p:txBody>
          <a:bodyPr>
            <a:normAutofit lnSpcReduction="10000"/>
          </a:bodyPr>
          <a:lstStyle/>
          <a:p>
            <a:r>
              <a:rPr lang="en-IN" dirty="0" smtClean="0"/>
              <a:t>Digital certificate is an attachment to an electronic message used for security purposes. The most common use of a digital certificate is to verify that a user sending a message a who he or she claims to be, and to provide the receiver with the means to encode a reply. The main purpose of the digital certificate is to ensure that the public key contained in the certificate belongs to the entity to which the certificate was issued.</a:t>
            </a:r>
            <a:endParaRPr lang="en-IN"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CERTIFICATION</a:t>
            </a:r>
            <a:endParaRPr lang="en-IN" dirty="0"/>
          </a:p>
        </p:txBody>
      </p:sp>
      <p:pic>
        <p:nvPicPr>
          <p:cNvPr id="4" name="Content Placeholder 3" descr="IC213817.gif"/>
          <p:cNvPicPr>
            <a:picLocks noGrp="1" noChangeAspect="1"/>
          </p:cNvPicPr>
          <p:nvPr>
            <p:ph idx="1"/>
          </p:nvPr>
        </p:nvPicPr>
        <p:blipFill>
          <a:blip r:embed="rId2"/>
          <a:stretch>
            <a:fillRect/>
          </a:stretch>
        </p:blipFill>
        <p:spPr>
          <a:xfrm>
            <a:off x="1424517" y="1676400"/>
            <a:ext cx="6340231" cy="44958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A CERTIFICATE IS ISSUED</a:t>
            </a:r>
            <a:endParaRPr lang="en-IN" dirty="0"/>
          </a:p>
        </p:txBody>
      </p:sp>
      <p:sp>
        <p:nvSpPr>
          <p:cNvPr id="3" name="Content Placeholder 2"/>
          <p:cNvSpPr>
            <a:spLocks noGrp="1"/>
          </p:cNvSpPr>
          <p:nvPr>
            <p:ph idx="1"/>
          </p:nvPr>
        </p:nvSpPr>
        <p:spPr/>
        <p:txBody>
          <a:bodyPr>
            <a:normAutofit fontScale="92500"/>
          </a:bodyPr>
          <a:lstStyle/>
          <a:p>
            <a:r>
              <a:rPr lang="en-IN" b="1" dirty="0" smtClean="0"/>
              <a:t>Key Generation</a:t>
            </a:r>
            <a:r>
              <a:rPr lang="en-IN" dirty="0" smtClean="0"/>
              <a:t>: The individual requesting certification generates key pairs of public and private keys.</a:t>
            </a:r>
          </a:p>
          <a:p>
            <a:r>
              <a:rPr lang="en-IN" b="1" dirty="0" smtClean="0"/>
              <a:t>Matching of Policy Information</a:t>
            </a:r>
            <a:r>
              <a:rPr lang="en-IN" dirty="0" smtClean="0"/>
              <a:t>: The applicant packages the additional information necessary for the CA to issue the certificate such as proof of identity, tax ID number, e-mail address ETC.</a:t>
            </a:r>
          </a:p>
          <a:p>
            <a:r>
              <a:rPr lang="en-IN" b="1" dirty="0" smtClean="0"/>
              <a:t>Sending of Public Keys and Information</a:t>
            </a:r>
            <a:r>
              <a:rPr lang="en-IN" dirty="0" smtClean="0"/>
              <a:t>: The applicant sends the public keys and information to the CA.</a:t>
            </a:r>
          </a:p>
          <a:p>
            <a:endParaRPr lang="en-IN"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IN" b="1" dirty="0" smtClean="0"/>
              <a:t>Verification of Information</a:t>
            </a:r>
            <a:r>
              <a:rPr lang="en-IN" dirty="0" smtClean="0"/>
              <a:t>: The CA applies whatever policy rules it requires in order to verify that the applicant should receive a certificate.</a:t>
            </a:r>
          </a:p>
          <a:p>
            <a:r>
              <a:rPr lang="en-IN" b="1" dirty="0" smtClean="0"/>
              <a:t>Certificate Creation</a:t>
            </a:r>
            <a:r>
              <a:rPr lang="en-IN" dirty="0" smtClean="0"/>
              <a:t>: The CA creates a digital document with the appropriate information and signs it using the CA’s private key.</a:t>
            </a:r>
          </a:p>
          <a:p>
            <a:r>
              <a:rPr lang="en-IN" b="1" dirty="0" smtClean="0"/>
              <a:t>Sending/Posting of Certificate</a:t>
            </a:r>
            <a:r>
              <a:rPr lang="en-IN" dirty="0" smtClean="0"/>
              <a:t>: The CA may send the certificate to the applicant, or post it publicaly as appropriate.</a:t>
            </a:r>
            <a:endParaRPr lang="en-IN"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14600"/>
            <a:ext cx="7772400" cy="914400"/>
          </a:xfrm>
        </p:spPr>
        <p:txBody>
          <a:bodyPr/>
          <a:lstStyle/>
          <a:p>
            <a:pPr algn="ctr"/>
            <a:r>
              <a:rPr lang="en-US" sz="11500" dirty="0" smtClean="0">
                <a:latin typeface="Chiller" pitchFamily="82" charset="0"/>
              </a:rPr>
              <a:t>THANK</a:t>
            </a:r>
            <a:r>
              <a:rPr lang="en-US" sz="11500" dirty="0" smtClean="0">
                <a:latin typeface="Algerian" pitchFamily="82" charset="0"/>
              </a:rPr>
              <a:t> </a:t>
            </a:r>
            <a:r>
              <a:rPr lang="en-US" sz="11500" dirty="0" smtClean="0">
                <a:latin typeface="Chiller" pitchFamily="82" charset="0"/>
              </a:rPr>
              <a:t>YOU</a:t>
            </a:r>
            <a:endParaRPr lang="en-US" sz="11500" dirty="0">
              <a:latin typeface="Chiller"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xresdefault.jpg"/>
          <p:cNvPicPr>
            <a:picLocks noGrp="1" noChangeAspect="1"/>
          </p:cNvPicPr>
          <p:nvPr>
            <p:ph idx="1"/>
          </p:nvPr>
        </p:nvPicPr>
        <p:blipFill>
          <a:blip r:embed="rId2"/>
          <a:stretch>
            <a:fillRect/>
          </a:stretch>
        </p:blipFill>
        <p:spPr>
          <a:xfrm>
            <a:off x="-948468" y="0"/>
            <a:ext cx="10092468" cy="68580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01000" cy="1164336"/>
          </a:xfrm>
        </p:spPr>
        <p:txBody>
          <a:bodyPr/>
          <a:lstStyle/>
          <a:p>
            <a:r>
              <a:rPr lang="en-US" b="1" i="1" dirty="0" smtClean="0">
                <a:solidFill>
                  <a:srgbClr val="FF0000"/>
                </a:solidFill>
              </a:rPr>
              <a:t>What is secure communication?</a:t>
            </a:r>
            <a:endParaRPr lang="hi-IN" b="1" i="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The first thing that we have to understand is that what a secure communication is. People who are new to the field of computer security tend to think that a secure communication is simply any communication where data is encrypted. However, security encompasses much more than simply encrypting and decrypting data. Most people consider the three pillars of a secure communication are.</a:t>
            </a:r>
          </a:p>
          <a:p>
            <a:pPr>
              <a:buNone/>
            </a:pPr>
            <a:endParaRPr lang="hi-IN"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0"/>
            <a:ext cx="8229600" cy="1143000"/>
          </a:xfrm>
        </p:spPr>
        <p:txBody>
          <a:bodyPr>
            <a:noAutofit/>
          </a:bodyPr>
          <a:lstStyle/>
          <a:p>
            <a:r>
              <a:rPr lang="en-US" sz="3200" dirty="0" smtClean="0"/>
              <a:t>1.Confidentiality    2.Integrity    3.Authenticity</a:t>
            </a:r>
            <a:endParaRPr lang="hi-IN" sz="3200" dirty="0"/>
          </a:p>
        </p:txBody>
      </p:sp>
      <p:pic>
        <p:nvPicPr>
          <p:cNvPr id="4" name="Content Placeholder 3" descr="pillars.png"/>
          <p:cNvPicPr>
            <a:picLocks noGrp="1" noChangeAspect="1"/>
          </p:cNvPicPr>
          <p:nvPr>
            <p:ph idx="1"/>
          </p:nvPr>
        </p:nvPicPr>
        <p:blipFill>
          <a:blip r:embed="rId2"/>
          <a:stretch>
            <a:fillRect/>
          </a:stretch>
        </p:blipFill>
        <p:spPr>
          <a:xfrm>
            <a:off x="1371600" y="0"/>
            <a:ext cx="6400800" cy="511143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876800"/>
          </a:xfrm>
        </p:spPr>
        <p:txBody>
          <a:bodyPr>
            <a:normAutofit fontScale="85000" lnSpcReduction="20000"/>
          </a:bodyPr>
          <a:lstStyle/>
          <a:p>
            <a:r>
              <a:rPr lang="en-US" b="1" dirty="0" smtClean="0"/>
              <a:t>Privacy</a:t>
            </a:r>
            <a:r>
              <a:rPr lang="en-US" dirty="0" smtClean="0"/>
              <a:t>: A secure conversation should be private. In other words, only the sender and the receiver should be able to understand the conversation. </a:t>
            </a:r>
          </a:p>
          <a:p>
            <a:r>
              <a:rPr lang="en-US" b="1" dirty="0" smtClean="0"/>
              <a:t>Integrity</a:t>
            </a:r>
            <a:r>
              <a:rPr lang="en-US" dirty="0" smtClean="0"/>
              <a:t>: A secure communication should ensure the integrity of the transmitted message. This means that the receiving end must be able to know for sure that the message he is receiving is exactly the one that the transmitting end sent him.</a:t>
            </a:r>
          </a:p>
          <a:p>
            <a:r>
              <a:rPr lang="en-US" b="1" dirty="0" smtClean="0"/>
              <a:t>Authentication</a:t>
            </a:r>
            <a:r>
              <a:rPr lang="en-US" dirty="0" smtClean="0"/>
              <a:t>: A secure communication should ensure that the parties involved in the communication are who they claim to be.</a:t>
            </a:r>
          </a:p>
          <a:p>
            <a:r>
              <a:rPr lang="en-US" b="1" dirty="0" smtClean="0"/>
              <a:t>Authorization</a:t>
            </a:r>
            <a:r>
              <a:rPr lang="en-US" dirty="0" smtClean="0"/>
              <a:t>: Authorization refers to mechanisms that decide when a user is authorized to perform a certain task.</a:t>
            </a:r>
          </a:p>
          <a:p>
            <a:endParaRPr lang="hi-IN" dirty="0"/>
          </a:p>
        </p:txBody>
      </p:sp>
      <p:pic>
        <p:nvPicPr>
          <p:cNvPr id="4" name="Picture 3" descr="pi2.PNG"/>
          <p:cNvPicPr>
            <a:picLocks noChangeAspect="1"/>
          </p:cNvPicPr>
          <p:nvPr/>
        </p:nvPicPr>
        <p:blipFill>
          <a:blip r:embed="rId2"/>
          <a:stretch>
            <a:fillRect/>
          </a:stretch>
        </p:blipFill>
        <p:spPr>
          <a:xfrm>
            <a:off x="0" y="-1"/>
            <a:ext cx="9144000" cy="1524001"/>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y .png"/>
          <p:cNvPicPr>
            <a:picLocks noGrp="1" noChangeAspect="1"/>
          </p:cNvPicPr>
          <p:nvPr>
            <p:ph idx="1"/>
          </p:nvPr>
        </p:nvPicPr>
        <p:blipFill>
          <a:blip r:embed="rId2"/>
          <a:stretch>
            <a:fillRect/>
          </a:stretch>
        </p:blipFill>
        <p:spPr>
          <a:xfrm>
            <a:off x="0" y="0"/>
            <a:ext cx="9157416" cy="6324600"/>
          </a:xfr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629400"/>
          </a:xfrm>
        </p:spPr>
        <p:txBody>
          <a:bodyPr>
            <a:normAutofit fontScale="62500" lnSpcReduction="20000"/>
          </a:bodyPr>
          <a:lstStyle/>
          <a:p>
            <a:pPr>
              <a:buNone/>
            </a:pPr>
            <a:r>
              <a:rPr lang="en-US" dirty="0" smtClean="0"/>
              <a:t>      Privacy </a:t>
            </a:r>
            <a:r>
              <a:rPr lang="en-US" dirty="0"/>
              <a:t>is about respecting individuals and their personal life. Internet privacy is a subcategory of data privacy. And data privacy issues can arise in response to information from a wide range of sources, such as</a:t>
            </a:r>
            <a:r>
              <a:rPr lang="en-US" dirty="0" smtClean="0"/>
              <a:t>:</a:t>
            </a:r>
          </a:p>
          <a:p>
            <a:pPr>
              <a:buNone/>
            </a:pPr>
            <a:endParaRPr lang="en-US" dirty="0"/>
          </a:p>
          <a:p>
            <a:r>
              <a:rPr lang="en-US" dirty="0"/>
              <a:t>healthcare records,</a:t>
            </a:r>
          </a:p>
          <a:p>
            <a:r>
              <a:rPr lang="en-US" dirty="0"/>
              <a:t>criminal justice investigations and proceedings,</a:t>
            </a:r>
          </a:p>
          <a:p>
            <a:r>
              <a:rPr lang="en-US" dirty="0"/>
              <a:t>financial institutions and transactions,</a:t>
            </a:r>
          </a:p>
          <a:p>
            <a:r>
              <a:rPr lang="en-US" dirty="0"/>
              <a:t>genetic material,</a:t>
            </a:r>
          </a:p>
          <a:p>
            <a:r>
              <a:rPr lang="en-US" dirty="0"/>
              <a:t>privacy breaches,</a:t>
            </a:r>
          </a:p>
          <a:p>
            <a:r>
              <a:rPr lang="en-US" dirty="0"/>
              <a:t>residence and geographic records,</a:t>
            </a:r>
          </a:p>
          <a:p>
            <a:r>
              <a:rPr lang="en-US" dirty="0"/>
              <a:t>user preferences using persistent cookies</a:t>
            </a:r>
            <a:r>
              <a:rPr lang="en-US" dirty="0" smtClean="0"/>
              <a:t>.</a:t>
            </a:r>
          </a:p>
          <a:p>
            <a:pPr>
              <a:buNone/>
            </a:pPr>
            <a:endParaRPr lang="en-US" dirty="0" smtClean="0"/>
          </a:p>
          <a:p>
            <a:pPr>
              <a:buNone/>
            </a:pPr>
            <a:r>
              <a:rPr lang="en-US" sz="3800" b="1" dirty="0" smtClean="0">
                <a:solidFill>
                  <a:srgbClr val="FF0000"/>
                </a:solidFill>
              </a:rPr>
              <a:t>What can happen without secured network?</a:t>
            </a:r>
          </a:p>
          <a:p>
            <a:endParaRPr lang="en-US" dirty="0"/>
          </a:p>
          <a:p>
            <a:r>
              <a:rPr lang="en-US" sz="4700" dirty="0">
                <a:latin typeface="Algerian" pitchFamily="82" charset="0"/>
              </a:rPr>
              <a:t>Cybercriminals can trade with your personal </a:t>
            </a:r>
            <a:r>
              <a:rPr lang="en-US" sz="4700" dirty="0" smtClean="0">
                <a:latin typeface="Algerian" pitchFamily="82" charset="0"/>
              </a:rPr>
              <a:t>data</a:t>
            </a:r>
          </a:p>
          <a:p>
            <a:r>
              <a:rPr lang="en-US" sz="4700" dirty="0">
                <a:latin typeface="Algerian" pitchFamily="82" charset="0"/>
              </a:rPr>
              <a:t>Free online services use your data to make </a:t>
            </a:r>
            <a:r>
              <a:rPr lang="en-US" sz="4700" dirty="0" smtClean="0">
                <a:latin typeface="Algerian" pitchFamily="82" charset="0"/>
              </a:rPr>
              <a:t>money</a:t>
            </a:r>
          </a:p>
          <a:p>
            <a:r>
              <a:rPr lang="en-US" sz="4700" dirty="0">
                <a:latin typeface="Algerian" pitchFamily="82" charset="0"/>
              </a:rPr>
              <a:t>Are the government’s intentions good?</a:t>
            </a:r>
          </a:p>
          <a:p>
            <a:endParaRPr lang="hi-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7" dur="600" fill="hold">
                                          <p:stCondLst>
                                            <p:cond delay="0"/>
                                          </p:stCondLst>
                                        </p:cTn>
                                        <p:tgtEl>
                                          <p:spTgt spid="3">
                                            <p:txEl>
                                              <p:pRg st="10" end="10"/>
                                            </p:txEl>
                                          </p:spTgt>
                                        </p:tgtEl>
                                        <p:attrNameLst>
                                          <p:attrName>ppt_x</p:attrName>
                                        </p:attrNameLst>
                                      </p:cBhvr>
                                    </p:anim>
                                    <p:anim from="0" to="-1.0" calcmode="lin" valueType="num">
                                      <p:cBhvr>
                                        <p:cTn id="8" dur="200" decel="50000" autoRev="1" fill="hold">
                                          <p:stCondLst>
                                            <p:cond delay="600"/>
                                          </p:stCondLst>
                                        </p:cTn>
                                        <p:tgtEl>
                                          <p:spTgt spid="3">
                                            <p:txEl>
                                              <p:pRg st="10" end="10"/>
                                            </p:txEl>
                                          </p:spTgt>
                                        </p:tgtEl>
                                        <p:attrNameLst>
                                          <p:attrName>xshear</p:attrName>
                                        </p:attrNameLst>
                                      </p:cBhvr>
                                    </p:anim>
                                    <p:animScale>
                                      <p:cBhvr>
                                        <p:cTn id="9" dur="200" decel="100000" autoRev="1" fill="hold">
                                          <p:stCondLst>
                                            <p:cond delay="600"/>
                                          </p:stCondLst>
                                        </p:cTn>
                                        <p:tgtEl>
                                          <p:spTgt spid="3">
                                            <p:txEl>
                                              <p:pRg st="10" end="10"/>
                                            </p:txEl>
                                          </p:spTgt>
                                        </p:tgtEl>
                                      </p:cBhvr>
                                      <p:from x="100000" y="100000"/>
                                      <p:to x="80000" y="100000"/>
                                    </p:animScale>
                                    <p:anim by="(#ppt_h/3+#ppt_w*0.1)" calcmode="lin" valueType="num">
                                      <p:cBhvr additive="sum">
                                        <p:cTn id="10" dur="200" decel="100000" autoRev="1" fill="hold">
                                          <p:stCondLst>
                                            <p:cond delay="600"/>
                                          </p:stCondLst>
                                        </p:cTn>
                                        <p:tgtEl>
                                          <p:spTgt spid="3">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schemeClr>
                </a:solidFill>
              </a:rPr>
              <a:t>Introduction to Cryptography</a:t>
            </a:r>
            <a:endParaRPr lang="hi-IN" b="1" dirty="0">
              <a:solidFill>
                <a:schemeClr val="tx2">
                  <a:lumMod val="50000"/>
                </a:schemeClr>
              </a:solidFill>
            </a:endParaRPr>
          </a:p>
        </p:txBody>
      </p:sp>
      <p:sp>
        <p:nvSpPr>
          <p:cNvPr id="3" name="Content Placeholder 2"/>
          <p:cNvSpPr>
            <a:spLocks noGrp="1"/>
          </p:cNvSpPr>
          <p:nvPr>
            <p:ph idx="1"/>
          </p:nvPr>
        </p:nvSpPr>
        <p:spPr>
          <a:xfrm>
            <a:off x="685800" y="1371600"/>
            <a:ext cx="7924800" cy="3154363"/>
          </a:xfrm>
        </p:spPr>
        <p:txBody>
          <a:bodyPr>
            <a:normAutofit fontScale="92500" lnSpcReduction="20000"/>
          </a:bodyPr>
          <a:lstStyle/>
          <a:p>
            <a:r>
              <a:rPr lang="en-US" b="1" dirty="0" smtClean="0"/>
              <a:t>Cryptography is the art of writing in secret characters. Encrypting is the act of translating a normal message to a message written with secret characters, also known as the encrypted message. Decrypting is the act of translating a message written with secret characters into a readable message, the unencrypted message.</a:t>
            </a:r>
            <a:r>
              <a:rPr lang="en-US" dirty="0" smtClean="0"/>
              <a:t/>
            </a:r>
            <a:br>
              <a:rPr lang="en-US" dirty="0" smtClean="0"/>
            </a:br>
            <a:endParaRPr lang="en-US" dirty="0" smtClean="0"/>
          </a:p>
        </p:txBody>
      </p:sp>
      <p:pic>
        <p:nvPicPr>
          <p:cNvPr id="4" name="Picture 3" descr="kbsym.JPG"/>
          <p:cNvPicPr>
            <a:picLocks noChangeAspect="1"/>
          </p:cNvPicPr>
          <p:nvPr/>
        </p:nvPicPr>
        <p:blipFill>
          <a:blip r:embed="rId2"/>
          <a:stretch>
            <a:fillRect/>
          </a:stretch>
        </p:blipFill>
        <p:spPr>
          <a:xfrm>
            <a:off x="990600" y="4343400"/>
            <a:ext cx="7620000" cy="25145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gi.png"/>
          <p:cNvPicPr>
            <a:picLocks noChangeAspect="1"/>
          </p:cNvPicPr>
          <p:nvPr/>
        </p:nvPicPr>
        <p:blipFill>
          <a:blip r:embed="rId2"/>
          <a:stretch>
            <a:fillRect/>
          </a:stretch>
        </p:blipFill>
        <p:spPr>
          <a:xfrm>
            <a:off x="457200" y="3126236"/>
            <a:ext cx="8686800" cy="3731763"/>
          </a:xfrm>
          <a:prstGeom prst="rect">
            <a:avLst/>
          </a:prstGeom>
        </p:spPr>
      </p:pic>
      <p:sp>
        <p:nvSpPr>
          <p:cNvPr id="2" name="Title 1"/>
          <p:cNvSpPr>
            <a:spLocks noGrp="1"/>
          </p:cNvSpPr>
          <p:nvPr>
            <p:ph type="title"/>
          </p:nvPr>
        </p:nvSpPr>
        <p:spPr>
          <a:xfrm>
            <a:off x="457200" y="274638"/>
            <a:ext cx="8077200" cy="715962"/>
          </a:xfrm>
        </p:spPr>
        <p:txBody>
          <a:bodyPr>
            <a:normAutofit/>
          </a:bodyPr>
          <a:lstStyle/>
          <a:p>
            <a:r>
              <a:rPr lang="en-US" b="1" dirty="0" smtClean="0">
                <a:solidFill>
                  <a:schemeClr val="accent1">
                    <a:lumMod val="75000"/>
                  </a:schemeClr>
                </a:solidFill>
              </a:rPr>
              <a:t>Digital Signatures</a:t>
            </a:r>
            <a:endParaRPr lang="hi-IN" b="1" dirty="0">
              <a:solidFill>
                <a:schemeClr val="accent1">
                  <a:lumMod val="75000"/>
                </a:schemeClr>
              </a:solidFill>
            </a:endParaRPr>
          </a:p>
        </p:txBody>
      </p:sp>
      <p:sp>
        <p:nvSpPr>
          <p:cNvPr id="3" name="Content Placeholder 2"/>
          <p:cNvSpPr>
            <a:spLocks noGrp="1"/>
          </p:cNvSpPr>
          <p:nvPr>
            <p:ph idx="1"/>
          </p:nvPr>
        </p:nvSpPr>
        <p:spPr>
          <a:xfrm>
            <a:off x="228600" y="1066800"/>
            <a:ext cx="8305800" cy="2209799"/>
          </a:xfrm>
        </p:spPr>
        <p:txBody>
          <a:bodyPr>
            <a:normAutofit fontScale="92500" lnSpcReduction="10000"/>
          </a:bodyPr>
          <a:lstStyle/>
          <a:p>
            <a:r>
              <a:rPr lang="en-US" dirty="0" smtClean="0"/>
              <a:t>Integrity is guaranteed in public key systems by using digital signatures. A digital </a:t>
            </a:r>
            <a:r>
              <a:rPr lang="en-US" dirty="0"/>
              <a:t>s</a:t>
            </a:r>
            <a:r>
              <a:rPr lang="en-US" dirty="0" smtClean="0"/>
              <a:t>ignature is a piece of data which is attached to a message and which can be used to find out if the message was tempered with during the conversation.</a:t>
            </a:r>
          </a:p>
          <a:p>
            <a:endParaRPr lang="hi-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189</TotalTime>
  <Words>853</Words>
  <Application>Microsoft Office PowerPoint</Application>
  <PresentationFormat>On-screen Show (4:3)</PresentationFormat>
  <Paragraphs>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Pooja programmer,cse department</vt:lpstr>
      <vt:lpstr>Slide 2</vt:lpstr>
      <vt:lpstr>What is secure communication?</vt:lpstr>
      <vt:lpstr>1.Confidentiality    2.Integrity    3.Authenticity</vt:lpstr>
      <vt:lpstr>Slide 5</vt:lpstr>
      <vt:lpstr>Slide 6</vt:lpstr>
      <vt:lpstr>Slide 7</vt:lpstr>
      <vt:lpstr>Introduction to Cryptography</vt:lpstr>
      <vt:lpstr>Digital Signatures</vt:lpstr>
      <vt:lpstr>Slide 10</vt:lpstr>
      <vt:lpstr>PGP ENCRYPTION</vt:lpstr>
      <vt:lpstr>PGP DECRYPTION</vt:lpstr>
      <vt:lpstr>SSL ENCRYPTION</vt:lpstr>
      <vt:lpstr>SSL ENCRYPTION</vt:lpstr>
      <vt:lpstr>DIGITAL CERTIFICATES</vt:lpstr>
      <vt:lpstr>DIGITAL CERTIFICATION</vt:lpstr>
      <vt:lpstr>HOW A CERTIFICATE IS ISSUED</vt:lpstr>
      <vt:lpstr>Slide 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DATA OVER INTERNET</dc:title>
  <dc:creator>aicte</dc:creator>
  <cp:lastModifiedBy>pooja</cp:lastModifiedBy>
  <cp:revision>22</cp:revision>
  <dcterms:created xsi:type="dcterms:W3CDTF">2018-04-04T08:03:20Z</dcterms:created>
  <dcterms:modified xsi:type="dcterms:W3CDTF">2018-04-08T09:39:42Z</dcterms:modified>
</cp:coreProperties>
</file>